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9" r:id="rId4"/>
    <p:sldId id="270" r:id="rId5"/>
    <p:sldId id="272" r:id="rId6"/>
    <p:sldId id="271" r:id="rId7"/>
    <p:sldId id="273" r:id="rId8"/>
    <p:sldId id="274" r:id="rId9"/>
    <p:sldId id="275" r:id="rId10"/>
    <p:sldId id="276" r:id="rId11"/>
    <p:sldId id="277" r:id="rId12"/>
    <p:sldId id="278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36" autoAdjust="0"/>
    <p:restoredTop sz="94660"/>
  </p:normalViewPr>
  <p:slideViewPr>
    <p:cSldViewPr>
      <p:cViewPr varScale="1">
        <p:scale>
          <a:sx n="69" d="100"/>
          <a:sy n="69" d="100"/>
        </p:scale>
        <p:origin x="-11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24.11.2012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zm11.rajce.idnes.cz/adventni_venec/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Galga&#328;&#225;kov&#225;\Desktop\Adventn&#237;%20v&#283;nec.mpg" TargetMode="External"/><Relationship Id="rId5" Type="http://schemas.openxmlformats.org/officeDocument/2006/relationships/image" Target="../media/image1.jpe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uchevazby.cz/files/pomerancplatky_web.jpg" TargetMode="External"/><Relationship Id="rId13" Type="http://schemas.openxmlformats.org/officeDocument/2006/relationships/hyperlink" Target="http://www.vitana.cz/_dataPublic/products/24751ed9d6e1b53357acb1be128b70b5/skorice-cela.png" TargetMode="External"/><Relationship Id="rId3" Type="http://schemas.openxmlformats.org/officeDocument/2006/relationships/hyperlink" Target="http://oko.yin.cz/24/vlasske-orechy/vlasske-orechy.jpg" TargetMode="External"/><Relationship Id="rId7" Type="http://schemas.openxmlformats.org/officeDocument/2006/relationships/hyperlink" Target="http://static.ddmcdn.com/gif/pliers-1.jpg" TargetMode="External"/><Relationship Id="rId12" Type="http://schemas.openxmlformats.org/officeDocument/2006/relationships/hyperlink" Target="http://www.rafoshop.cz/user/shop/category/110723(1)(0).jpg" TargetMode="External"/><Relationship Id="rId2" Type="http://schemas.openxmlformats.org/officeDocument/2006/relationships/hyperlink" Target="http://floratec.sk/kepek-500/83290.jpg" TargetMode="External"/><Relationship Id="rId16" Type="http://schemas.openxmlformats.org/officeDocument/2006/relationships/hyperlink" Target="http://szm11.rajce.idnes.cz/adventni_venec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abart.cz/shop/img/p/4194-4676-large.jpg" TargetMode="External"/><Relationship Id="rId11" Type="http://schemas.openxmlformats.org/officeDocument/2006/relationships/hyperlink" Target="http://www.svatebni-dekorace.cz/256-1117-large/cajova-svicka-vyber-barev.jpg" TargetMode="External"/><Relationship Id="rId5" Type="http://schemas.openxmlformats.org/officeDocument/2006/relationships/hyperlink" Target="http://4.bp.blogspot.com/_gJOLgycnIAg/TQ5r7k_LMJI/AAAAAAAAA7A/fufHmdexZxI/s1600/Ivy.jpg" TargetMode="External"/><Relationship Id="rId15" Type="http://schemas.openxmlformats.org/officeDocument/2006/relationships/hyperlink" Target="http://www.galanterka.cz/pictures/zbozi/nit-titano-50m-stribrna.jpg" TargetMode="External"/><Relationship Id="rId10" Type="http://schemas.openxmlformats.org/officeDocument/2006/relationships/hyperlink" Target="http://www.sedi-fruits.at/images/img-big/mandarine.png" TargetMode="External"/><Relationship Id="rId4" Type="http://schemas.openxmlformats.org/officeDocument/2006/relationships/hyperlink" Target="http://www.chamber.cz/e-shop/1535-1518-large/dekoracni-stribrny-sprej.jpg" TargetMode="External"/><Relationship Id="rId9" Type="http://schemas.openxmlformats.org/officeDocument/2006/relationships/hyperlink" Target="http://www.ireceptar.cz/res/data/070/008696.jpg" TargetMode="External"/><Relationship Id="rId14" Type="http://schemas.openxmlformats.org/officeDocument/2006/relationships/hyperlink" Target="http://www.koreni.cz/photos/jednodruhove/skorice_8cm_21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/>
          <a:lstStyle/>
          <a:p>
            <a:r>
              <a:rPr lang="cs-CZ" dirty="0" smtClean="0">
                <a:solidFill>
                  <a:srgbClr val="FF0000"/>
                </a:solidFill>
              </a:rPr>
              <a:t>Výroba adventního věnce</a:t>
            </a:r>
            <a:r>
              <a:rPr lang="cs-CZ" dirty="0" smtClean="0"/>
              <a:t/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5123" name="Picture 3" descr="C:\Users\Zdenka\Desktop\vánoce 2010\IMG_18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183395" cy="51684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098" name="Picture 2" descr="C:\Users\Zdenka\Desktop\vánoce 2010\IMG_187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6088"/>
          <a:stretch>
            <a:fillRect/>
          </a:stretch>
        </p:blipFill>
        <p:spPr bwMode="auto">
          <a:xfrm>
            <a:off x="3851920" y="332656"/>
            <a:ext cx="4659295" cy="6112716"/>
          </a:xfrm>
          <a:prstGeom prst="rect">
            <a:avLst/>
          </a:prstGeom>
          <a:noFill/>
        </p:spPr>
      </p:pic>
      <p:sp>
        <p:nvSpPr>
          <p:cNvPr id="5" name="TextovéPole 4"/>
          <p:cNvSpPr txBox="1"/>
          <p:nvPr/>
        </p:nvSpPr>
        <p:spPr>
          <a:xfrm>
            <a:off x="323528" y="2348880"/>
            <a:ext cx="33619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000" dirty="0" smtClean="0"/>
              <a:t>Ten je krásný!!!</a:t>
            </a:r>
            <a:endParaRPr lang="cs-CZ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zdroj </a:t>
            </a:r>
            <a:r>
              <a:rPr lang="cs-CZ" sz="2400" dirty="0" err="1" smtClean="0"/>
              <a:t>slideshow</a:t>
            </a:r>
            <a:r>
              <a:rPr lang="cs-CZ" sz="2400" dirty="0" smtClean="0"/>
              <a:t>: </a:t>
            </a:r>
            <a:r>
              <a:rPr lang="cs-CZ" sz="2400" dirty="0" smtClean="0">
                <a:hlinkClick r:id="rId3"/>
              </a:rPr>
              <a:t>http</a:t>
            </a:r>
            <a:r>
              <a:rPr lang="cs-CZ" sz="2400" dirty="0">
                <a:hlinkClick r:id="rId3"/>
              </a:rPr>
              <a:t>://szm11.rajce.idnes.cz/adventni_venec/#advent.jpg</a:t>
            </a:r>
            <a:endParaRPr lang="cs-CZ" sz="2400" dirty="0"/>
          </a:p>
        </p:txBody>
      </p:sp>
      <p:pic>
        <p:nvPicPr>
          <p:cNvPr id="4" name="Adventní věnec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577975"/>
            <a:ext cx="6096000" cy="4572000"/>
          </a:xfrm>
          <a:prstGeom prst="rect">
            <a:avLst/>
          </a:prstGeom>
        </p:spPr>
      </p:pic>
      <p:pic>
        <p:nvPicPr>
          <p:cNvPr id="5122" name="Picture 2" descr="C:\Users\Zdenka\Desktop\vánoce 2010\IMG_18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696" y="1844824"/>
            <a:ext cx="5476605" cy="40576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12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371918"/>
            <a:ext cx="8229600" cy="45719"/>
          </a:xfrm>
        </p:spPr>
        <p:txBody>
          <a:bodyPr>
            <a:noAutofit/>
          </a:bodyPr>
          <a:lstStyle/>
          <a:p>
            <a:r>
              <a:rPr lang="cs-CZ" sz="2400" cap="small" dirty="0" smtClean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400" cap="small" dirty="0" smtClean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4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 smtClean="0">
                <a:solidFill>
                  <a:srgbClr val="575F6D"/>
                </a:solidFill>
                <a:latin typeface="Arial Black"/>
              </a:rPr>
              <a:t>Střední </a:t>
            </a:r>
            <a:r>
              <a:rPr lang="cs-CZ" sz="2400" cap="small" dirty="0">
                <a:solidFill>
                  <a:srgbClr val="575F6D"/>
                </a:solidFill>
                <a:latin typeface="Arial Black"/>
              </a:rPr>
              <a:t>škola, Základní škola a Mateřská škola, Karviná</a:t>
            </a:r>
            <a:br>
              <a:rPr lang="cs-CZ" sz="24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4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>
                <a:solidFill>
                  <a:srgbClr val="575F6D"/>
                </a:solidFill>
                <a:latin typeface="Arial Black"/>
              </a:rPr>
              <a:t>Určeno pro „Rehabilitační třídu – žák s TMP</a:t>
            </a:r>
            <a:r>
              <a:rPr lang="cs-CZ" sz="2400" cap="small" dirty="0" smtClean="0">
                <a:solidFill>
                  <a:srgbClr val="575F6D"/>
                </a:solidFill>
                <a:latin typeface="Arial Black"/>
              </a:rPr>
              <a:t>“</a:t>
            </a:r>
            <a:r>
              <a:rPr lang="cs-CZ" sz="2400" cap="small" dirty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400" cap="small" dirty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>
                <a:solidFill>
                  <a:srgbClr val="575F6D"/>
                </a:solidFill>
                <a:latin typeface="Arial Black"/>
              </a:rPr>
              <a:t>Zdroje</a:t>
            </a:r>
            <a:r>
              <a:rPr lang="cs-CZ" sz="2400" cap="small" dirty="0" smtClean="0">
                <a:solidFill>
                  <a:srgbClr val="575F6D"/>
                </a:solidFill>
                <a:latin typeface="Arial Black"/>
              </a:rPr>
              <a:t>:</a:t>
            </a:r>
            <a:br>
              <a:rPr lang="cs-CZ" sz="2400" cap="small" dirty="0" smtClean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 smtClean="0">
                <a:solidFill>
                  <a:srgbClr val="575F6D"/>
                </a:solidFill>
                <a:latin typeface="Arial Black"/>
              </a:rPr>
              <a:t>foto: archiv autora</a:t>
            </a:r>
            <a:br>
              <a:rPr lang="cs-CZ" sz="2400" cap="small" dirty="0" smtClean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 smtClean="0">
                <a:solidFill>
                  <a:srgbClr val="575F6D"/>
                </a:solidFill>
                <a:latin typeface="Arial Black"/>
              </a:rPr>
              <a:t>obrázky:</a:t>
            </a:r>
            <a:br>
              <a:rPr lang="cs-CZ" sz="2400" cap="small" dirty="0" smtClean="0">
                <a:solidFill>
                  <a:srgbClr val="575F6D"/>
                </a:solidFill>
                <a:latin typeface="Arial Black"/>
              </a:rPr>
            </a:br>
            <a:r>
              <a:rPr lang="cs-CZ" sz="2400" cap="small" dirty="0" smtClean="0">
                <a:solidFill>
                  <a:srgbClr val="575F6D"/>
                </a:solidFill>
                <a:latin typeface="Arial Black"/>
              </a:rPr>
              <a:t/>
            </a:r>
            <a:br>
              <a:rPr lang="cs-CZ" sz="2400" cap="small" dirty="0" smtClean="0">
                <a:solidFill>
                  <a:srgbClr val="575F6D"/>
                </a:solidFill>
                <a:latin typeface="Arial Black"/>
              </a:rPr>
            </a:br>
            <a:endParaRPr lang="cs-CZ" sz="24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4032448"/>
          </a:xfrm>
        </p:spPr>
        <p:txBody>
          <a:bodyPr>
            <a:normAutofit fontScale="85000" lnSpcReduction="20000"/>
          </a:bodyPr>
          <a:lstStyle/>
          <a:p>
            <a:r>
              <a:rPr lang="cs-CZ" sz="1500" dirty="0" smtClean="0">
                <a:hlinkClick r:id="rId2"/>
              </a:rPr>
              <a:t>http</a:t>
            </a:r>
            <a:r>
              <a:rPr lang="cs-CZ" sz="1500" dirty="0">
                <a:hlinkClick r:id="rId2"/>
              </a:rPr>
              <a:t>://</a:t>
            </a:r>
            <a:r>
              <a:rPr lang="cs-CZ" sz="1500" dirty="0" smtClean="0">
                <a:hlinkClick r:id="rId2"/>
              </a:rPr>
              <a:t>floratec.sk/kepek-500/83290.jpg</a:t>
            </a:r>
            <a:endParaRPr lang="cs-CZ" sz="1500" dirty="0" smtClean="0"/>
          </a:p>
          <a:p>
            <a:r>
              <a:rPr lang="cs-CZ" sz="1500" dirty="0" smtClean="0">
                <a:hlinkClick r:id="rId3"/>
              </a:rPr>
              <a:t>http</a:t>
            </a:r>
            <a:r>
              <a:rPr lang="cs-CZ" sz="1500" dirty="0">
                <a:hlinkClick r:id="rId3"/>
              </a:rPr>
              <a:t>://</a:t>
            </a:r>
            <a:r>
              <a:rPr lang="cs-CZ" sz="1500" dirty="0" smtClean="0">
                <a:hlinkClick r:id="rId3"/>
              </a:rPr>
              <a:t>oko.yin.cz/24/vlasske-orechy/vlasske-orechy.jpg</a:t>
            </a:r>
            <a:endParaRPr lang="cs-CZ" sz="1500" dirty="0">
              <a:hlinkClick r:id="rId3"/>
            </a:endParaRPr>
          </a:p>
          <a:p>
            <a:r>
              <a:rPr lang="cs-CZ" sz="1500" dirty="0">
                <a:hlinkClick r:id="rId4"/>
              </a:rPr>
              <a:t>http://</a:t>
            </a:r>
            <a:r>
              <a:rPr lang="cs-CZ" sz="1500" dirty="0" smtClean="0">
                <a:hlinkClick r:id="rId4"/>
              </a:rPr>
              <a:t>www.chamber.cz/e-shop/1535-1518-large/dekoracni-stribrny-sprej.jpg</a:t>
            </a:r>
            <a:endParaRPr lang="cs-CZ" sz="1500" dirty="0" smtClean="0"/>
          </a:p>
          <a:p>
            <a:r>
              <a:rPr lang="cs-CZ" sz="1500" dirty="0">
                <a:hlinkClick r:id="rId5"/>
              </a:rPr>
              <a:t>http://4.bp.blogspot.com/_</a:t>
            </a:r>
            <a:r>
              <a:rPr lang="cs-CZ" sz="1500" dirty="0" smtClean="0">
                <a:hlinkClick r:id="rId5"/>
              </a:rPr>
              <a:t>gJOLgycnIAg/TQ5r7k_LMJI/AAAAAAAAA7A/fufHmdexZxI/s1600/Ivy.jpg</a:t>
            </a:r>
            <a:endParaRPr lang="cs-CZ" sz="1500" dirty="0" smtClean="0"/>
          </a:p>
          <a:p>
            <a:r>
              <a:rPr lang="cs-CZ" sz="1500" dirty="0">
                <a:hlinkClick r:id="rId6"/>
              </a:rPr>
              <a:t>http://</a:t>
            </a:r>
            <a:r>
              <a:rPr lang="cs-CZ" sz="1500" dirty="0" smtClean="0">
                <a:hlinkClick r:id="rId6"/>
              </a:rPr>
              <a:t>gabart.cz/shop/img/p/4194-4676-large.jpg</a:t>
            </a:r>
            <a:endParaRPr lang="cs-CZ" sz="1500" dirty="0" smtClean="0"/>
          </a:p>
          <a:p>
            <a:r>
              <a:rPr lang="cs-CZ" sz="1500" dirty="0">
                <a:hlinkClick r:id="rId7"/>
              </a:rPr>
              <a:t>http://</a:t>
            </a:r>
            <a:r>
              <a:rPr lang="cs-CZ" sz="1500" dirty="0" smtClean="0">
                <a:hlinkClick r:id="rId7"/>
              </a:rPr>
              <a:t>static.ddmcdn.com/gif/pliers-1.jpg</a:t>
            </a:r>
            <a:endParaRPr lang="cs-CZ" sz="1500" dirty="0" smtClean="0"/>
          </a:p>
          <a:p>
            <a:r>
              <a:rPr lang="cs-CZ" sz="1500" dirty="0">
                <a:hlinkClick r:id="rId8"/>
              </a:rPr>
              <a:t>http://</a:t>
            </a:r>
            <a:r>
              <a:rPr lang="cs-CZ" sz="1500" dirty="0" smtClean="0">
                <a:hlinkClick r:id="rId8"/>
              </a:rPr>
              <a:t>www.suchevazby.cz/files/pomerancplatky_web.jpg</a:t>
            </a:r>
            <a:endParaRPr lang="cs-CZ" sz="1500" dirty="0" smtClean="0"/>
          </a:p>
          <a:p>
            <a:r>
              <a:rPr lang="cs-CZ" sz="1500" dirty="0">
                <a:hlinkClick r:id="rId9"/>
              </a:rPr>
              <a:t>http://</a:t>
            </a:r>
            <a:r>
              <a:rPr lang="cs-CZ" sz="1500" dirty="0" smtClean="0">
                <a:hlinkClick r:id="rId9"/>
              </a:rPr>
              <a:t>www.ireceptar.cz/res/data/070/008696.jpg</a:t>
            </a:r>
            <a:endParaRPr lang="cs-CZ" sz="1500" dirty="0" smtClean="0"/>
          </a:p>
          <a:p>
            <a:r>
              <a:rPr lang="cs-CZ" sz="1500" dirty="0">
                <a:hlinkClick r:id="rId10"/>
              </a:rPr>
              <a:t>http://</a:t>
            </a:r>
            <a:r>
              <a:rPr lang="cs-CZ" sz="1500" dirty="0" smtClean="0">
                <a:hlinkClick r:id="rId10"/>
              </a:rPr>
              <a:t>www.sedi-fruits.at/images/img-big/mandarine.png</a:t>
            </a:r>
            <a:endParaRPr lang="cs-CZ" sz="1500" dirty="0" smtClean="0"/>
          </a:p>
          <a:p>
            <a:r>
              <a:rPr lang="cs-CZ" sz="1500" dirty="0">
                <a:hlinkClick r:id="rId11"/>
              </a:rPr>
              <a:t>http://</a:t>
            </a:r>
            <a:r>
              <a:rPr lang="cs-CZ" sz="1500" dirty="0" smtClean="0">
                <a:hlinkClick r:id="rId11"/>
              </a:rPr>
              <a:t>www.svatebni-dekorace.cz/256-1117-large/cajova-svicka-vyber-barev.jpg</a:t>
            </a:r>
            <a:endParaRPr lang="cs-CZ" sz="1500" dirty="0" smtClean="0"/>
          </a:p>
          <a:p>
            <a:r>
              <a:rPr lang="cs-CZ" sz="1500" dirty="0">
                <a:hlinkClick r:id="rId12"/>
              </a:rPr>
              <a:t>http://www.rafoshop.cz/user/shop/category/110723(1)(0).</a:t>
            </a:r>
            <a:r>
              <a:rPr lang="cs-CZ" sz="1500" dirty="0" smtClean="0">
                <a:hlinkClick r:id="rId12"/>
              </a:rPr>
              <a:t>jpg</a:t>
            </a:r>
            <a:endParaRPr lang="cs-CZ" sz="1500" dirty="0" smtClean="0"/>
          </a:p>
          <a:p>
            <a:r>
              <a:rPr lang="cs-CZ" sz="1500" dirty="0">
                <a:hlinkClick r:id="rId13"/>
              </a:rPr>
              <a:t>http://www.vitana.cz/_</a:t>
            </a:r>
            <a:r>
              <a:rPr lang="cs-CZ" sz="1500" dirty="0" smtClean="0">
                <a:hlinkClick r:id="rId13"/>
              </a:rPr>
              <a:t>dataPublic/products/24751ed9d6e1b53357acb1be128b70b5/skorice-cela.png</a:t>
            </a:r>
            <a:endParaRPr lang="cs-CZ" sz="1500" dirty="0" smtClean="0"/>
          </a:p>
          <a:p>
            <a:r>
              <a:rPr lang="cs-CZ" sz="1500" dirty="0">
                <a:hlinkClick r:id="rId14"/>
              </a:rPr>
              <a:t>http://</a:t>
            </a:r>
            <a:r>
              <a:rPr lang="cs-CZ" sz="1500" dirty="0" smtClean="0">
                <a:hlinkClick r:id="rId14"/>
              </a:rPr>
              <a:t>www.koreni.cz/photos/jednodruhove/skorice_8cm_210.jpg</a:t>
            </a:r>
            <a:endParaRPr lang="cs-CZ" sz="1500" dirty="0" smtClean="0"/>
          </a:p>
          <a:p>
            <a:r>
              <a:rPr lang="cs-CZ" sz="1500" dirty="0">
                <a:hlinkClick r:id="rId15"/>
              </a:rPr>
              <a:t>http://</a:t>
            </a:r>
            <a:r>
              <a:rPr lang="cs-CZ" sz="1500" dirty="0" smtClean="0">
                <a:hlinkClick r:id="rId15"/>
              </a:rPr>
              <a:t>www.galanterka.cz/pictures/zbozi/nit-titano-50m-stribrna.jpg</a:t>
            </a:r>
            <a:endParaRPr lang="cs-CZ" sz="1500" dirty="0" smtClean="0"/>
          </a:p>
          <a:p>
            <a:r>
              <a:rPr lang="cs-CZ" sz="1500" dirty="0" err="1" smtClean="0"/>
              <a:t>slideshow</a:t>
            </a:r>
            <a:r>
              <a:rPr lang="cs-CZ" sz="1500" dirty="0" smtClean="0"/>
              <a:t>:</a:t>
            </a:r>
          </a:p>
          <a:p>
            <a:r>
              <a:rPr lang="cs-CZ" sz="1500" dirty="0">
                <a:hlinkClick r:id="rId16"/>
              </a:rPr>
              <a:t>http://szm11.rajce.idnes.cz/adventni_venec/#</a:t>
            </a:r>
            <a:r>
              <a:rPr lang="cs-CZ" sz="1500" dirty="0" smtClean="0">
                <a:hlinkClick r:id="rId16"/>
              </a:rPr>
              <a:t>advent.jpg</a:t>
            </a:r>
            <a:endParaRPr lang="cs-CZ" sz="1500" dirty="0" smtClean="0"/>
          </a:p>
          <a:p>
            <a:endParaRPr lang="cs-CZ" sz="1500" dirty="0"/>
          </a:p>
          <a:p>
            <a:pPr marL="0" indent="0">
              <a:buNone/>
            </a:pPr>
            <a:endParaRPr lang="cs-CZ" sz="1800" dirty="0" smtClean="0"/>
          </a:p>
          <a:p>
            <a:r>
              <a:rPr lang="cs-CZ" sz="2100" dirty="0"/>
              <a:t>Zpracovala: Mgr. </a:t>
            </a:r>
            <a:r>
              <a:rPr lang="cs-CZ" sz="2100" dirty="0" err="1"/>
              <a:t>Galgaňáková</a:t>
            </a:r>
            <a:r>
              <a:rPr lang="cs-CZ" sz="2100" dirty="0"/>
              <a:t> </a:t>
            </a:r>
            <a:r>
              <a:rPr lang="cs-CZ" sz="2100" dirty="0" smtClean="0"/>
              <a:t>Zdeňka</a:t>
            </a:r>
            <a:endParaRPr lang="cs-CZ" sz="1800" dirty="0" smtClean="0"/>
          </a:p>
          <a:p>
            <a:endParaRPr lang="cs-CZ" sz="1800" dirty="0" smtClean="0"/>
          </a:p>
          <a:p>
            <a:endParaRPr lang="cs-CZ" sz="1800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356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Co budeme potřebovat nejdříve:</a:t>
            </a:r>
            <a:endParaRPr lang="cs-CZ" dirty="0"/>
          </a:p>
        </p:txBody>
      </p:sp>
      <p:pic>
        <p:nvPicPr>
          <p:cNvPr id="4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44824"/>
            <a:ext cx="2316372" cy="3294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996952"/>
            <a:ext cx="19526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2780928"/>
            <a:ext cx="2376264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ovéPole 6"/>
          <p:cNvSpPr txBox="1"/>
          <p:nvPr/>
        </p:nvSpPr>
        <p:spPr>
          <a:xfrm>
            <a:off x="683568" y="5877272"/>
            <a:ext cx="79583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1) Šišky a ořechy nastříkáme stříbrnou barvou</a:t>
            </a:r>
            <a:endParaRPr lang="cs-CZ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cs-CZ" dirty="0" smtClean="0"/>
              <a:t>Co budeme dále potřebovat:</a:t>
            </a:r>
            <a:endParaRPr lang="cs-CZ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988840"/>
            <a:ext cx="188051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ovéPole 6"/>
          <p:cNvSpPr txBox="1"/>
          <p:nvPr/>
        </p:nvSpPr>
        <p:spPr>
          <a:xfrm>
            <a:off x="111463" y="5517232"/>
            <a:ext cx="903253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800" b="1" dirty="0" smtClean="0">
                <a:solidFill>
                  <a:srgbClr val="FF0000"/>
                </a:solidFill>
              </a:rPr>
              <a:t>2) Z větviček břečťanu (</a:t>
            </a:r>
            <a:r>
              <a:rPr lang="cs-CZ" sz="2800" b="1" dirty="0" err="1" smtClean="0">
                <a:solidFill>
                  <a:srgbClr val="FF0000"/>
                </a:solidFill>
              </a:rPr>
              <a:t>event</a:t>
            </a:r>
            <a:r>
              <a:rPr lang="cs-CZ" sz="2800" b="1" dirty="0" smtClean="0">
                <a:solidFill>
                  <a:srgbClr val="FF0000"/>
                </a:solidFill>
              </a:rPr>
              <a:t>. za pomoci vazačského drátu) </a:t>
            </a:r>
          </a:p>
          <a:p>
            <a:r>
              <a:rPr lang="cs-CZ" sz="2800" b="1" dirty="0" smtClean="0">
                <a:solidFill>
                  <a:srgbClr val="FF0000"/>
                </a:solidFill>
              </a:rPr>
              <a:t>     upleteme věnec</a:t>
            </a:r>
            <a:endParaRPr lang="cs-CZ" sz="2800" b="1" dirty="0">
              <a:solidFill>
                <a:srgbClr val="FF0000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556792"/>
            <a:ext cx="1809401" cy="3401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67" y="1751856"/>
            <a:ext cx="4176464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Pleteme věnec „omotáváním větviček“</a:t>
            </a:r>
            <a:endParaRPr lang="cs-CZ" dirty="0"/>
          </a:p>
        </p:txBody>
      </p:sp>
      <p:pic>
        <p:nvPicPr>
          <p:cNvPr id="1026" name="Picture 2" descr="C:\Users\Zdenka\Desktop\výroba věnce\IMG_16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2981886" cy="5292848"/>
          </a:xfrm>
          <a:prstGeom prst="rect">
            <a:avLst/>
          </a:prstGeom>
          <a:noFill/>
        </p:spPr>
      </p:pic>
      <p:pic>
        <p:nvPicPr>
          <p:cNvPr id="1027" name="Picture 3" descr="C:\Users\Zdenka\Desktop\výroba věnce\IMG_1693.JPG"/>
          <p:cNvPicPr>
            <a:picLocks noChangeAspect="1" noChangeArrowheads="1"/>
          </p:cNvPicPr>
          <p:nvPr/>
        </p:nvPicPr>
        <p:blipFill>
          <a:blip r:embed="rId3" cstate="print"/>
          <a:srcRect l="36898" r="13812"/>
          <a:stretch>
            <a:fillRect/>
          </a:stretch>
        </p:blipFill>
        <p:spPr bwMode="auto">
          <a:xfrm>
            <a:off x="4139952" y="1268760"/>
            <a:ext cx="4574772" cy="52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Sušené ovoce na zdobení věnce:</a:t>
            </a:r>
            <a:endParaRPr lang="cs-CZ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446778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948864" y="2581728"/>
            <a:ext cx="4044003" cy="26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3)ovoce připevníme na věnec vazačským drátem: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Zdenka\Desktop\výroba věnce\IMG_17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15493"/>
          <a:stretch>
            <a:fillRect/>
          </a:stretch>
        </p:blipFill>
        <p:spPr bwMode="auto">
          <a:xfrm>
            <a:off x="4932040" y="1124744"/>
            <a:ext cx="3528392" cy="5292588"/>
          </a:xfrm>
          <a:prstGeom prst="rect">
            <a:avLst/>
          </a:prstGeom>
          <a:noFill/>
        </p:spPr>
      </p:pic>
      <p:pic>
        <p:nvPicPr>
          <p:cNvPr id="2051" name="Picture 3" descr="C:\Users\Zdenka\Desktop\výroba věnce\IMG_1703.JPG"/>
          <p:cNvPicPr>
            <a:picLocks noChangeAspect="1" noChangeArrowheads="1"/>
          </p:cNvPicPr>
          <p:nvPr/>
        </p:nvPicPr>
        <p:blipFill>
          <a:blip r:embed="rId3" cstate="print"/>
          <a:srcRect t="9359" b="8387"/>
          <a:stretch>
            <a:fillRect/>
          </a:stretch>
        </p:blipFill>
        <p:spPr bwMode="auto">
          <a:xfrm>
            <a:off x="611560" y="1124744"/>
            <a:ext cx="3650906" cy="53300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Dále potřebujeme:</a:t>
            </a:r>
            <a:endParaRPr lang="cs-CZ" dirty="0"/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367909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 cstate="print"/>
          <a:srcRect t="12600" r="9281" b="21881"/>
          <a:stretch>
            <a:fillRect/>
          </a:stretch>
        </p:blipFill>
        <p:spPr bwMode="auto">
          <a:xfrm>
            <a:off x="1043608" y="4145080"/>
            <a:ext cx="3096344" cy="2236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ovéPole 5"/>
          <p:cNvSpPr txBox="1"/>
          <p:nvPr/>
        </p:nvSpPr>
        <p:spPr>
          <a:xfrm>
            <a:off x="4932040" y="2348880"/>
            <a:ext cx="26725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400" dirty="0" smtClean="0"/>
              <a:t>4 </a:t>
            </a:r>
            <a:r>
              <a:rPr lang="cs-CZ" sz="3200" dirty="0" smtClean="0"/>
              <a:t> mandarinky</a:t>
            </a:r>
            <a:endParaRPr lang="cs-CZ" sz="3200" dirty="0"/>
          </a:p>
        </p:txBody>
      </p:sp>
      <p:sp>
        <p:nvSpPr>
          <p:cNvPr id="7" name="TextovéPole 6"/>
          <p:cNvSpPr txBox="1"/>
          <p:nvPr/>
        </p:nvSpPr>
        <p:spPr>
          <a:xfrm>
            <a:off x="4860032" y="4797152"/>
            <a:ext cx="27933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400" dirty="0" smtClean="0"/>
              <a:t>4</a:t>
            </a:r>
            <a:r>
              <a:rPr lang="cs-CZ" sz="3200" dirty="0" smtClean="0"/>
              <a:t>  čajové svíčky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4)Mandarinky seřízneme a vydlabeme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Users\Zdenka\Desktop\výroba věnce\IMG_17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032750" cy="4525493"/>
          </a:xfrm>
          <a:prstGeom prst="rect">
            <a:avLst/>
          </a:prstGeom>
          <a:noFill/>
        </p:spPr>
      </p:pic>
      <p:sp>
        <p:nvSpPr>
          <p:cNvPr id="6" name="TextovéPole 5"/>
          <p:cNvSpPr txBox="1"/>
          <p:nvPr/>
        </p:nvSpPr>
        <p:spPr>
          <a:xfrm>
            <a:off x="323528" y="6021288"/>
            <a:ext cx="8610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smtClean="0">
                <a:solidFill>
                  <a:srgbClr val="FF0000"/>
                </a:solidFill>
              </a:rPr>
              <a:t>…a připevníme na věnec vazačským drátem, vložíme čajovou svíčku</a:t>
            </a:r>
            <a:r>
              <a:rPr lang="cs-CZ" dirty="0" smtClean="0">
                <a:solidFill>
                  <a:srgbClr val="FF0000"/>
                </a:solidFill>
              </a:rPr>
              <a:t>.</a:t>
            </a:r>
            <a:endParaRPr lang="cs-CZ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solidFill>
                  <a:srgbClr val="FF0000"/>
                </a:solidFill>
              </a:rPr>
              <a:t>5) Čím můžeme ještě věnec dozdobit:</a:t>
            </a:r>
            <a:endParaRPr lang="cs-CZ" dirty="0">
              <a:solidFill>
                <a:srgbClr val="FF0000"/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323654"/>
            <a:ext cx="252028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1952625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581128"/>
            <a:ext cx="3000377" cy="199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ovéPole 7"/>
          <p:cNvSpPr txBox="1"/>
          <p:nvPr/>
        </p:nvSpPr>
        <p:spPr>
          <a:xfrm>
            <a:off x="3275856" y="4797152"/>
            <a:ext cx="55657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dirty="0" smtClean="0"/>
              <a:t>…a stříbrnými ořechy a šiškami…</a:t>
            </a:r>
            <a:endParaRPr lang="cs-CZ" sz="32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95536" y="3933056"/>
            <a:ext cx="3496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vystřiženými tvary z tvrdého papíru</a:t>
            </a:r>
            <a:endParaRPr lang="cs-CZ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076056" y="3789040"/>
            <a:ext cx="2606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různým voňavým kořením</a:t>
            </a:r>
            <a:endParaRPr lang="cs-CZ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1844824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ovéPole 10"/>
          <p:cNvSpPr txBox="1"/>
          <p:nvPr/>
        </p:nvSpPr>
        <p:spPr>
          <a:xfrm>
            <a:off x="3203848" y="6237312"/>
            <a:ext cx="38235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vše můžeme připevňovat stříbrnou nití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183</Words>
  <Application>Microsoft Office PowerPoint</Application>
  <PresentationFormat>Předvádění na obrazovce (4:3)</PresentationFormat>
  <Paragraphs>43</Paragraphs>
  <Slides>12</Slides>
  <Notes>0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Motiv sady Office</vt:lpstr>
      <vt:lpstr>Výroba adventního věnce </vt:lpstr>
      <vt:lpstr>Co budeme potřebovat nejdříve:</vt:lpstr>
      <vt:lpstr>Co budeme dále potřebovat:</vt:lpstr>
      <vt:lpstr>Pleteme věnec „omotáváním větviček“</vt:lpstr>
      <vt:lpstr>Sušené ovoce na zdobení věnce:</vt:lpstr>
      <vt:lpstr>3)ovoce připevníme na věnec vazačským drátem:</vt:lpstr>
      <vt:lpstr>Dále potřebujeme:</vt:lpstr>
      <vt:lpstr>4)Mandarinky seřízneme a vydlabeme</vt:lpstr>
      <vt:lpstr>5) Čím můžeme ještě věnec dozdobit:</vt:lpstr>
      <vt:lpstr>Prezentace aplikace PowerPoint</vt:lpstr>
      <vt:lpstr>zdroj slideshow: http://szm11.rajce.idnes.cz/adventni_venec/#advent.jpg</vt:lpstr>
      <vt:lpstr>  Střední škola, Základní škola a Mateřská škola, Karviná  Určeno pro „Rehabilitační třídu – žák s TMP“ Zdroje: foto: archiv autora obrázky: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Výroba adventního věnce </dc:title>
  <dc:creator>Zdenka</dc:creator>
  <cp:lastModifiedBy>Galgaňáková</cp:lastModifiedBy>
  <cp:revision>39</cp:revision>
  <dcterms:created xsi:type="dcterms:W3CDTF">2012-01-12T15:38:18Z</dcterms:created>
  <dcterms:modified xsi:type="dcterms:W3CDTF">2012-11-24T08:15:33Z</dcterms:modified>
</cp:coreProperties>
</file>